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15" r:id="rId4"/>
    <p:sldId id="311" r:id="rId5"/>
    <p:sldId id="312" r:id="rId6"/>
    <p:sldId id="314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5" r:id="rId15"/>
    <p:sldId id="326" r:id="rId16"/>
    <p:sldId id="327" r:id="rId17"/>
    <p:sldId id="324" r:id="rId18"/>
    <p:sldId id="328" r:id="rId19"/>
    <p:sldId id="329" r:id="rId20"/>
    <p:sldId id="337" r:id="rId21"/>
    <p:sldId id="338" r:id="rId22"/>
    <p:sldId id="330" r:id="rId23"/>
    <p:sldId id="331" r:id="rId24"/>
    <p:sldId id="332" r:id="rId25"/>
    <p:sldId id="333" r:id="rId26"/>
    <p:sldId id="334" r:id="rId27"/>
    <p:sldId id="33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9"/>
    <p:restoredTop sz="84323"/>
  </p:normalViewPr>
  <p:slideViewPr>
    <p:cSldViewPr snapToGrid="0" snapToObjects="1">
      <p:cViewPr varScale="1">
        <p:scale>
          <a:sx n="92" d="100"/>
          <a:sy n="92" d="100"/>
        </p:scale>
        <p:origin x="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scenario in which you classify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battery anodes as “success”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“failure” on the basis of achieving a certain level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sustained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3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0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  <a:endParaRPr lang="en-US" sz="2800" dirty="0" smtClean="0"/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random variables have discrete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random variables have continuous probability distributions.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 probability distribution?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given distribution, the probability distribution function P(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probability of drawing the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 from the distribution.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19" y="3277926"/>
            <a:ext cx="4985327" cy="3183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546" y="6518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Normal_distribution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982514" y="45085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P(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22" y="4230159"/>
            <a:ext cx="201410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random variables the probability distribution is usually called the probability density function (PDF).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discrete random variables the probability distribution is usually called the probability mass function (PMF).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09" y="5027185"/>
            <a:ext cx="3306618" cy="14428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45" y="6535578"/>
            <a:ext cx="6650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http://</a:t>
            </a:r>
            <a:r>
              <a:rPr lang="en-US" sz="1000" b="1" dirty="0" err="1"/>
              <a:t>tinyurl.com</a:t>
            </a:r>
            <a:r>
              <a:rPr lang="en-US" sz="1000" b="1" dirty="0"/>
              <a:t>/yattghb7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8912" y="5761476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could </a:t>
            </a:r>
            <a:r>
              <a:rPr lang="en-US" smtClean="0"/>
              <a:t>this be a PMF of?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 are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independent trials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With binary outcomes, e.g. yes/no, success/failure, true/false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probability of success doesn’t vary with trial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Example use case?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binomial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263"/>
            <a:ext cx="9144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Discrete data over continuous intervals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modelling the </a:t>
            </a:r>
            <a:r>
              <a:rPr lang="en-US" i="1" dirty="0"/>
              <a:t>number of times an event occurs in an interval of time or </a:t>
            </a:r>
            <a:r>
              <a:rPr lang="en-US" i="1" dirty="0" smtClean="0"/>
              <a:t>space.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Assumptions: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Events occur independently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Rate at which events occur is constant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1450"/>
          <a:stretch/>
        </p:blipFill>
        <p:spPr>
          <a:xfrm>
            <a:off x="250120" y="5239471"/>
            <a:ext cx="6953508" cy="16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200" b="67956"/>
          <a:stretch/>
        </p:blipFill>
        <p:spPr>
          <a:xfrm>
            <a:off x="4613564" y="5144942"/>
            <a:ext cx="3837709" cy="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discrete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Poisson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Applications?</a:t>
            </a:r>
          </a:p>
          <a:p>
            <a:pPr lvl="2"/>
            <a:r>
              <a:rPr lang="en-US" dirty="0"/>
              <a:t>Analogy from chemistry: Poisson statistics can be related to </a:t>
            </a:r>
            <a:r>
              <a:rPr lang="en-US" dirty="0" smtClean="0"/>
              <a:t>the turnover </a:t>
            </a:r>
            <a:r>
              <a:rPr lang="en-US" dirty="0"/>
              <a:t>number and its likelihood in </a:t>
            </a:r>
            <a:r>
              <a:rPr lang="en-US" dirty="0" smtClean="0"/>
              <a:t>catalysis.</a:t>
            </a:r>
          </a:p>
          <a:p>
            <a:pPr lvl="2"/>
            <a:r>
              <a:rPr lang="en-US" dirty="0"/>
              <a:t>Analogy from materials science: Poisson statistics can be related to </a:t>
            </a:r>
            <a:r>
              <a:rPr lang="en-US" dirty="0" smtClean="0"/>
              <a:t>the frequency </a:t>
            </a:r>
            <a:r>
              <a:rPr lang="en-US" dirty="0"/>
              <a:t>of defects in materials </a:t>
            </a:r>
            <a:r>
              <a:rPr lang="en-US" dirty="0" smtClean="0"/>
              <a:t>processing.</a:t>
            </a:r>
          </a:p>
          <a:p>
            <a:r>
              <a:rPr lang="en-US" dirty="0"/>
              <a:t>The Poisson distribution is the limit of the binomial distribution </a:t>
            </a:r>
            <a:r>
              <a:rPr lang="en-US" dirty="0" smtClean="0"/>
              <a:t>as N → </a:t>
            </a:r>
            <a:r>
              <a:rPr lang="en-US" dirty="0"/>
              <a:t>infinity.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normal distribution (or Gaussian)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21"/>
          <a:stretch/>
        </p:blipFill>
        <p:spPr>
          <a:xfrm>
            <a:off x="193964" y="2386450"/>
            <a:ext cx="4378036" cy="3110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667"/>
          <a:stretch/>
        </p:blipFill>
        <p:spPr>
          <a:xfrm>
            <a:off x="4572000" y="2386450"/>
            <a:ext cx="4419601" cy="3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gamma distribution</a:t>
            </a:r>
          </a:p>
          <a:p>
            <a:pPr lvl="1"/>
            <a:r>
              <a:rPr lang="en-US" dirty="0"/>
              <a:t>The variable we are collecting 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 smtClean="0"/>
              <a:t>wait time </a:t>
            </a:r>
            <a:r>
              <a:rPr lang="en-US" dirty="0"/>
              <a:t>between subsequent Poisson </a:t>
            </a:r>
            <a:r>
              <a:rPr lang="en-US" dirty="0" smtClean="0"/>
              <a:t>processes.</a:t>
            </a:r>
          </a:p>
          <a:p>
            <a:pPr lvl="1"/>
            <a:r>
              <a:rPr lang="en-US" dirty="0" smtClean="0"/>
              <a:t>E.g. Consider a spectroscopic experiment that collects a set of single molecule data: individual times between chemical reactions (i.e., the inverse of a reaction rate)</a:t>
            </a:r>
          </a:p>
          <a:p>
            <a:pPr lvl="1"/>
            <a:endParaRPr lang="en-US" dirty="0"/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7" y="4968272"/>
            <a:ext cx="3521364" cy="1480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827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PDF and PMF describe the probability of drawing a sample with a value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dirty="0"/>
              <a:t>c</a:t>
            </a:r>
            <a:r>
              <a:rPr lang="en-US" dirty="0" smtClean="0"/>
              <a:t>umulative </a:t>
            </a:r>
            <a:r>
              <a:rPr lang="en-US" dirty="0"/>
              <a:t>distribution </a:t>
            </a:r>
            <a:r>
              <a:rPr lang="en-US" dirty="0" smtClean="0"/>
              <a:t>function (CDF) is the probability of drawing a value from the distribution less than </a:t>
            </a:r>
            <a:r>
              <a:rPr lang="en-US" i="1" dirty="0" smtClean="0"/>
              <a:t>x</a:t>
            </a:r>
            <a:r>
              <a:rPr lang="en-US" dirty="0" smtClean="0"/>
              <a:t>.   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0335"/>
          <a:stretch/>
        </p:blipFill>
        <p:spPr>
          <a:xfrm>
            <a:off x="3037032" y="5273964"/>
            <a:ext cx="4787900" cy="5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Mean and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of a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950"/>
            <a:ext cx="9144000" cy="3179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5753242"/>
            <a:ext cx="16002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72" y="5753242"/>
            <a:ext cx="1981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Binomial distribution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743331"/>
            <a:ext cx="4156364" cy="2770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64" y="2743331"/>
            <a:ext cx="4285499" cy="3214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08" y="238328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88752" y="2373999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564" y="651887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Binomial_distribution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74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Poisson distribution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3" y="2963487"/>
            <a:ext cx="3670300" cy="293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791" y="2963487"/>
            <a:ext cx="3683000" cy="294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308" y="259415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83952" y="2584868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a continuous distribution, F(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) is the integral of the PDF.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611556"/>
            <a:ext cx="31877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3693534"/>
            <a:ext cx="4334164" cy="2767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05933"/>
            <a:ext cx="4316632" cy="2756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8672" y="3324202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0316" y="3314915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590" y="65482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Normal_distribution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Cumulative distribution </a:t>
            </a:r>
            <a:r>
              <a:rPr lang="en-US" sz="3600" dirty="0" smtClean="0"/>
              <a:t>function (CDF)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E.g. survivability?  What fraction of your mice are dead by day 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21" y="3284524"/>
            <a:ext cx="5281865" cy="3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Inverse transform sampling allows us to generate random samples according to a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Recall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dirty="0" smtClean="0">
                <a:latin typeface="Calibri" charset="0"/>
              </a:rPr>
              <a:t>(x)</a:t>
            </a:r>
            <a:r>
              <a:rPr lang="en-US" dirty="0" smtClean="0">
                <a:latin typeface="Calibri" charset="0"/>
              </a:rPr>
              <a:t> is the CDF, the inverse therefore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range of </a:t>
            </a:r>
            <a:r>
              <a:rPr lang="en-US" dirty="0" err="1" smtClean="0">
                <a:latin typeface="Calibri" charset="0"/>
              </a:rPr>
              <a:t>F</a:t>
            </a:r>
            <a:r>
              <a:rPr lang="en-US" baseline="-25000" dirty="0" err="1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(x) is 0 to 1 (the cumulative probability)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Therefore the domain of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(x) </a:t>
            </a:r>
            <a:r>
              <a:rPr lang="en-US" dirty="0" smtClean="0">
                <a:latin typeface="Calibri" charset="0"/>
              </a:rPr>
              <a:t>is 0 to 1</a:t>
            </a:r>
          </a:p>
        </p:txBody>
      </p:sp>
    </p:spTree>
    <p:extLst>
      <p:ext uri="{BB962C8B-B14F-4D97-AF65-F5344CB8AC3E}">
        <p14:creationId xmlns:p14="http://schemas.microsoft.com/office/powerpoint/2010/main" val="14339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Generate a random number </a:t>
            </a:r>
            <a:r>
              <a:rPr lang="en-US" i="1" dirty="0" smtClean="0">
                <a:latin typeface="Calibri" charset="0"/>
              </a:rPr>
              <a:t>y </a:t>
            </a:r>
            <a:r>
              <a:rPr lang="en-US" dirty="0" smtClean="0">
                <a:latin typeface="Calibri" charset="0"/>
              </a:rPr>
              <a:t>from 0 to 1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All values between 0 and 1 have equal probability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</a:t>
            </a:r>
            <a:r>
              <a:rPr lang="en-US" dirty="0">
                <a:latin typeface="Calibri" charset="0"/>
              </a:rPr>
              <a:t>W</a:t>
            </a:r>
            <a:r>
              <a:rPr lang="en-US" dirty="0" smtClean="0">
                <a:latin typeface="Calibri" charset="0"/>
              </a:rPr>
              <a:t>hat distribution is this?)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Solve </a:t>
            </a:r>
            <a:r>
              <a:rPr lang="en-US" i="1" dirty="0" smtClean="0">
                <a:latin typeface="Calibri" charset="0"/>
              </a:rPr>
              <a:t>F</a:t>
            </a:r>
            <a:r>
              <a:rPr lang="en-US" i="1" baseline="-25000" dirty="0" smtClean="0">
                <a:latin typeface="Calibri" charset="0"/>
              </a:rPr>
              <a:t>x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(y) </a:t>
            </a:r>
            <a:r>
              <a:rPr lang="en-US" dirty="0" smtClean="0">
                <a:latin typeface="Calibri" charset="0"/>
              </a:rPr>
              <a:t>to get a value from the distribution, </a:t>
            </a:r>
            <a:r>
              <a:rPr lang="en-US" i="1" dirty="0" smtClean="0">
                <a:latin typeface="Calibri" charset="0"/>
              </a:rPr>
              <a:t>x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41" b="7070"/>
          <a:stretch/>
        </p:blipFill>
        <p:spPr>
          <a:xfrm>
            <a:off x="5214025" y="3657598"/>
            <a:ext cx="3057138" cy="24771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14025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80363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94072" y="3823855"/>
            <a:ext cx="0" cy="19950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4072" y="5805055"/>
            <a:ext cx="48019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94218" y="3810001"/>
            <a:ext cx="2299854" cy="138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2909" y="4821382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Sampling from a distribution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the CDF useful?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sample from a distribution using its CDF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F(F</a:t>
            </a:r>
            <a:r>
              <a:rPr lang="en-US" i="1" baseline="30000" dirty="0" smtClean="0">
                <a:latin typeface="Calibri" charset="0"/>
              </a:rPr>
              <a:t>-1</a:t>
            </a:r>
            <a:r>
              <a:rPr lang="en-US" i="1" dirty="0" smtClean="0">
                <a:latin typeface="Calibri" charset="0"/>
              </a:rPr>
              <a:t>(u)) = u </a:t>
            </a:r>
            <a:r>
              <a:rPr lang="en-US" dirty="0" smtClean="0">
                <a:latin typeface="Calibri" charset="0"/>
              </a:rPr>
              <a:t> - inverse function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continuous distributions, an analytical solution for the inverse CDF is not always possible (including normal)</a:t>
            </a:r>
          </a:p>
        </p:txBody>
      </p:sp>
    </p:spTree>
    <p:extLst>
      <p:ext uri="{BB962C8B-B14F-4D97-AF65-F5344CB8AC3E}">
        <p14:creationId xmlns:p14="http://schemas.microsoft.com/office/powerpoint/2010/main" val="17744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Hacky hack time!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mtClean="0">
                <a:latin typeface="Calibri" charset="0"/>
              </a:rPr>
              <a:t>To Jupyter </a:t>
            </a:r>
            <a:r>
              <a:rPr lang="en-US" dirty="0" smtClean="0">
                <a:latin typeface="Calibri" charset="0"/>
              </a:rPr>
              <a:t>notebook!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Create some P(x) plots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Create a CDF from an empirical distribution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empirical distribution?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the inverse transform to sample from your CDF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376487"/>
            <a:ext cx="64389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2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With large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, 𝜇 </a:t>
                </a:r>
                <a:r>
                  <a:rPr lang="en-US" dirty="0" smtClean="0">
                    <a:latin typeface="Calibri" charset="0"/>
                  </a:rPr>
                  <a:t>≅ </a:t>
                </a:r>
                <a:r>
                  <a:rPr lang="en-US" dirty="0">
                    <a:latin typeface="Calibri" charset="0"/>
                  </a:rPr>
                  <a:t>𝜇</a:t>
                </a:r>
                <a:r>
                  <a:rPr lang="en-US" i="1" baseline="-25000" dirty="0">
                    <a:latin typeface="Calibri" charset="0"/>
                  </a:rPr>
                  <a:t> X</a:t>
                </a:r>
                <a:r>
                  <a:rPr lang="en-US" i="1" baseline="-25000" dirty="0" smtClean="0">
                    <a:latin typeface="Calibri" charset="0"/>
                  </a:rPr>
                  <a:t>̅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>
                    <a:latin typeface="Calibri" charset="0"/>
                  </a:rPr>
                  <a:t>As </a:t>
                </a:r>
                <a:r>
                  <a:rPr lang="en-US" i="1" dirty="0">
                    <a:latin typeface="Calibri" charset="0"/>
                  </a:rPr>
                  <a:t>n</a:t>
                </a:r>
                <a:r>
                  <a:rPr lang="en-US" dirty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endParaRPr lang="en-US" dirty="0" smtClean="0">
                  <a:latin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14" y="41300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62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Why is this super duper awesome?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709" y="4128786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1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did you observe with your </a:t>
            </a:r>
            <a:r>
              <a:rPr lang="en-US" dirty="0" err="1" smtClean="0">
                <a:latin typeface="Calibri" charset="0"/>
              </a:rPr>
              <a:t>Jupyter</a:t>
            </a:r>
            <a:r>
              <a:rPr lang="en-US" dirty="0" smtClean="0">
                <a:latin typeface="Calibri" charset="0"/>
              </a:rPr>
              <a:t> notebook experiments in last class?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converge on the population mean?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Did the sample mean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converge on the population </a:t>
            </a: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divided by square root of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Continuous </a:t>
            </a:r>
            <a:r>
              <a:rPr lang="en-US" i="1" dirty="0" smtClean="0">
                <a:latin typeface="Calibri" charset="0"/>
              </a:rPr>
              <a:t>vs</a:t>
            </a:r>
            <a:r>
              <a:rPr lang="en-US" dirty="0" smtClean="0">
                <a:latin typeface="Calibri" charset="0"/>
              </a:rPr>
              <a:t> Discrete random variables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distributions and their uses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Sampling from distributions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Hacky-hack time!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continuous random variable can take any value, bounded or not.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measure the weight of a new hydroscopic substance you have developed hourly for a week.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units are you using for weight?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i="1" dirty="0" smtClean="0"/>
              <a:t>vs</a:t>
            </a:r>
            <a:r>
              <a:rPr lang="en-US" dirty="0" smtClean="0"/>
              <a:t> Discrete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 discrete random variable can only take certain values, e.g. integers.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examples?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Flip a count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times and count the number of heads. What is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range of values for the number of heads?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you get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/2 heads? 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/3 heads?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14814</TotalTime>
  <Words>1018</Words>
  <Application>Microsoft Macintosh PowerPoint</Application>
  <PresentationFormat>On-screen Show (4:3)</PresentationFormat>
  <Paragraphs>188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Cambria Math</vt:lpstr>
      <vt:lpstr>Handwriting - Dakota</vt:lpstr>
      <vt:lpstr>Mangal</vt:lpstr>
      <vt:lpstr>Arial</vt:lpstr>
      <vt:lpstr>Office Theme</vt:lpstr>
      <vt:lpstr>Data Science Methods for Cutting-edge Tech</vt:lpstr>
      <vt:lpstr>Review</vt:lpstr>
      <vt:lpstr>Review</vt:lpstr>
      <vt:lpstr>Statistics</vt:lpstr>
      <vt:lpstr>Review</vt:lpstr>
      <vt:lpstr>Review</vt:lpstr>
      <vt:lpstr>Today…</vt:lpstr>
      <vt:lpstr>Continuous vs Discrete</vt:lpstr>
      <vt:lpstr>Continuous vs Discrete</vt:lpstr>
      <vt:lpstr>Continuous vs Discrete</vt:lpstr>
      <vt:lpstr>Probability distributions</vt:lpstr>
      <vt:lpstr>Probability distributions</vt:lpstr>
      <vt:lpstr>Common discrete distributions</vt:lpstr>
      <vt:lpstr>Common discrete distributions</vt:lpstr>
      <vt:lpstr>Common discrete distributions</vt:lpstr>
      <vt:lpstr>Common discrete distributions</vt:lpstr>
      <vt:lpstr>Common distributions</vt:lpstr>
      <vt:lpstr>Common distributions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Cumulative distribution function (CDF)</vt:lpstr>
      <vt:lpstr>Sampling from a distribution</vt:lpstr>
      <vt:lpstr>Sampling from a distribution</vt:lpstr>
      <vt:lpstr>Sampling from a distribution</vt:lpstr>
      <vt:lpstr>Hacky hack time!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571</cp:revision>
  <dcterms:created xsi:type="dcterms:W3CDTF">2015-01-21T04:58:27Z</dcterms:created>
  <dcterms:modified xsi:type="dcterms:W3CDTF">2018-01-31T22:45:52Z</dcterms:modified>
</cp:coreProperties>
</file>